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98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561083-BF5E-B548-8A4E-99D73A9F9B3E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6EB301-A825-BD44-9E3E-F475A7817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068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Left – “Greek Fire” – an incendiary weapon used by the Byzantines.</a:t>
            </a:r>
          </a:p>
          <a:p>
            <a:r>
              <a:rPr lang="en-US" dirty="0" smtClean="0"/>
              <a:t>Right – Alchemy</a:t>
            </a:r>
            <a:r>
              <a:rPr lang="en-US" baseline="0" dirty="0" smtClean="0"/>
              <a:t> lab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34E3C-AB1D-4FC9-BB11-FCAB1F1B9B6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4852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Left – Balanced</a:t>
            </a:r>
            <a:r>
              <a:rPr lang="en-US" baseline="0" dirty="0" smtClean="0"/>
              <a:t> Chemical Equation</a:t>
            </a:r>
          </a:p>
          <a:p>
            <a:r>
              <a:rPr lang="en-US" baseline="0" dirty="0" smtClean="0"/>
              <a:t>Right – Basic Combustion Reaction</a:t>
            </a:r>
          </a:p>
          <a:p>
            <a:r>
              <a:rPr lang="en-US" baseline="0" dirty="0" smtClean="0"/>
              <a:t>Bottom – Combustion of Gunpowder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34E3C-AB1D-4FC9-BB11-FCAB1F1B9B6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1019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Table</a:t>
            </a:r>
            <a:r>
              <a:rPr lang="en-US" baseline="0" dirty="0" smtClean="0"/>
              <a:t> – Lavoisier’s actual data of fermentation of wine. Notice how the total mass on each side is the same.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34E3C-AB1D-4FC9-BB11-FCAB1F1B9B6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700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Graph – Shows different phases of a substance at different temperatures and pressures.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34E3C-AB1D-4FC9-BB11-FCAB1F1B9B6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5704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Left – Components</a:t>
            </a:r>
            <a:r>
              <a:rPr lang="en-US" baseline="0" dirty="0" smtClean="0"/>
              <a:t> of atmosphere</a:t>
            </a:r>
          </a:p>
          <a:p>
            <a:r>
              <a:rPr lang="en-US" baseline="0" dirty="0" smtClean="0"/>
              <a:t>Middle – Ventilation System</a:t>
            </a:r>
          </a:p>
          <a:p>
            <a:r>
              <a:rPr lang="en-US" baseline="0" dirty="0" smtClean="0"/>
              <a:t>Right – Water’s dissolving properties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34E3C-AB1D-4FC9-BB11-FCAB1F1B9B6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940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D0AF-E01F-A64C-8C88-6069FFE00432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2C40-E63B-2949-81FD-8CC1BD4C5F8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D0AF-E01F-A64C-8C88-6069FFE00432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2C40-E63B-2949-81FD-8CC1BD4C5F8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A38D0AF-E01F-A64C-8C88-6069FFE00432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2C40-E63B-2949-81FD-8CC1BD4C5F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A38D0AF-E01F-A64C-8C88-6069FFE00432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2C40-E63B-2949-81FD-8CC1BD4C5F8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A38D0AF-E01F-A64C-8C88-6069FFE00432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2C40-E63B-2949-81FD-8CC1BD4C5F8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D0AF-E01F-A64C-8C88-6069FFE00432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2C40-E63B-2949-81FD-8CC1BD4C5F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D0AF-E01F-A64C-8C88-6069FFE00432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2C40-E63B-2949-81FD-8CC1BD4C5F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D0AF-E01F-A64C-8C88-6069FFE00432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2C40-E63B-2949-81FD-8CC1BD4C5F8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D0AF-E01F-A64C-8C88-6069FFE00432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2C40-E63B-2949-81FD-8CC1BD4C5F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A38D0AF-E01F-A64C-8C88-6069FFE00432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F0D2C40-E63B-2949-81FD-8CC1BD4C5F8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D0AF-E01F-A64C-8C88-6069FFE00432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2C40-E63B-2949-81FD-8CC1BD4C5F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D0AF-E01F-A64C-8C88-6069FFE00432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2C40-E63B-2949-81FD-8CC1BD4C5F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D0AF-E01F-A64C-8C88-6069FFE00432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2C40-E63B-2949-81FD-8CC1BD4C5F8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D0AF-E01F-A64C-8C88-6069FFE00432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2C40-E63B-2949-81FD-8CC1BD4C5F8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D0AF-E01F-A64C-8C88-6069FFE00432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2C40-E63B-2949-81FD-8CC1BD4C5F8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D0AF-E01F-A64C-8C88-6069FFE00432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2C40-E63B-2949-81FD-8CC1BD4C5F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A38D0AF-E01F-A64C-8C88-6069FFE00432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F0D2C40-E63B-2949-81FD-8CC1BD4C5F8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In Europe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Ideas drawn from Astronomy, Optics, and Mechanics</a:t>
            </a:r>
          </a:p>
          <a:p>
            <a:r>
              <a:rPr lang="en-US" dirty="0" smtClean="0"/>
              <a:t>Rational understanding of Nature</a:t>
            </a:r>
          </a:p>
          <a:p>
            <a:r>
              <a:rPr lang="en-US" dirty="0" smtClean="0"/>
              <a:t>Early Physicians: Ptolemy, Archimedes, Aristotle</a:t>
            </a:r>
          </a:p>
          <a:p>
            <a:r>
              <a:rPr lang="en-US" dirty="0" smtClean="0"/>
              <a:t>New Physicians: Copernicus, Galileo, Newton</a:t>
            </a:r>
          </a:p>
          <a:p>
            <a:pPr lvl="1"/>
            <a:r>
              <a:rPr lang="en-US" dirty="0" smtClean="0"/>
              <a:t>More mathematical approach</a:t>
            </a:r>
          </a:p>
        </p:txBody>
      </p:sp>
    </p:spTree>
    <p:extLst>
      <p:ext uri="{BB962C8B-B14F-4D97-AF65-F5344CB8AC3E}">
        <p14:creationId xmlns:p14="http://schemas.microsoft.com/office/powerpoint/2010/main" val="2125119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Antoine Lavoisier (Fra.)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332" y="2661465"/>
            <a:ext cx="4132827" cy="4772937"/>
          </a:xfrm>
        </p:spPr>
        <p:txBody>
          <a:bodyPr>
            <a:normAutofit/>
          </a:bodyPr>
          <a:lstStyle/>
          <a:p>
            <a:r>
              <a:rPr lang="en-US" dirty="0" smtClean="0"/>
              <a:t>Compiled data from others</a:t>
            </a:r>
          </a:p>
          <a:p>
            <a:r>
              <a:rPr lang="en-US" dirty="0" smtClean="0"/>
              <a:t>Law of Conservation of Matter</a:t>
            </a:r>
          </a:p>
          <a:p>
            <a:r>
              <a:rPr lang="en-US" dirty="0" err="1" smtClean="0"/>
              <a:t>M</a:t>
            </a:r>
            <a:r>
              <a:rPr lang="en-US" baseline="-25000" dirty="0" err="1" smtClean="0"/>
              <a:t>reactants</a:t>
            </a:r>
            <a:r>
              <a:rPr lang="en-US" dirty="0" smtClean="0"/>
              <a:t> =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products</a:t>
            </a:r>
            <a:endParaRPr lang="en-US" baseline="-25000" dirty="0" smtClean="0"/>
          </a:p>
          <a:p>
            <a:r>
              <a:rPr lang="en-US" dirty="0" smtClean="0"/>
              <a:t>Nomenclature (i.e. </a:t>
            </a:r>
            <a:r>
              <a:rPr lang="en-US" i="1" dirty="0" smtClean="0"/>
              <a:t>oxygen </a:t>
            </a:r>
            <a:r>
              <a:rPr lang="en-US" dirty="0" smtClean="0"/>
              <a:t>and </a:t>
            </a:r>
            <a:r>
              <a:rPr lang="en-US" i="1" dirty="0" smtClean="0"/>
              <a:t>hydrogen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160275"/>
              </p:ext>
            </p:extLst>
          </p:nvPr>
        </p:nvGraphicFramePr>
        <p:xfrm>
          <a:off x="4359160" y="2661465"/>
          <a:ext cx="4784840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6210"/>
                <a:gridCol w="1196210"/>
                <a:gridCol w="1196210"/>
                <a:gridCol w="1196210"/>
              </a:tblGrid>
              <a:tr h="576420">
                <a:tc>
                  <a:txBody>
                    <a:bodyPr/>
                    <a:lstStyle/>
                    <a:p>
                      <a:r>
                        <a:rPr lang="en-US" dirty="0" smtClean="0"/>
                        <a:t>Reactants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Mass (Relative)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Mass (Relative)</a:t>
                      </a:r>
                      <a:endParaRPr lang="en-US" dirty="0"/>
                    </a:p>
                  </a:txBody>
                  <a:tcPr/>
                </a:tc>
              </a:tr>
              <a:tr h="403494">
                <a:tc>
                  <a:txBody>
                    <a:bodyPr/>
                    <a:lstStyle/>
                    <a:p>
                      <a:r>
                        <a:rPr lang="en-US" dirty="0" smtClean="0"/>
                        <a:t>Water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Carbon</a:t>
                      </a:r>
                      <a:r>
                        <a:rPr lang="en-US" baseline="0" dirty="0" smtClean="0"/>
                        <a:t> Dioxide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</a:t>
                      </a:r>
                      <a:endParaRPr lang="en-US" dirty="0"/>
                    </a:p>
                  </a:txBody>
                  <a:tcPr/>
                </a:tc>
              </a:tr>
              <a:tr h="230568">
                <a:tc>
                  <a:txBody>
                    <a:bodyPr/>
                    <a:lstStyle/>
                    <a:p>
                      <a:r>
                        <a:rPr lang="en-US" dirty="0" smtClean="0"/>
                        <a:t>Sugar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Alcohol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58</a:t>
                      </a:r>
                      <a:endParaRPr lang="en-US" dirty="0"/>
                    </a:p>
                  </a:txBody>
                  <a:tcPr/>
                </a:tc>
              </a:tr>
              <a:tr h="403494">
                <a:tc>
                  <a:txBody>
                    <a:bodyPr/>
                    <a:lstStyle/>
                    <a:p>
                      <a:r>
                        <a:rPr lang="en-US" dirty="0" smtClean="0"/>
                        <a:t>Yeast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Acetic Acid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23056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409</a:t>
                      </a:r>
                      <a:endParaRPr lang="en-US" dirty="0"/>
                    </a:p>
                  </a:txBody>
                  <a:tcPr/>
                </a:tc>
              </a:tr>
              <a:tr h="23056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Sugar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23056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Yeast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2282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Joseph Black (</a:t>
            </a:r>
            <a:r>
              <a:rPr lang="en-US" dirty="0" err="1" smtClean="0"/>
              <a:t>Sco</a:t>
            </a:r>
            <a:r>
              <a:rPr lang="en-US" dirty="0" smtClean="0"/>
              <a:t>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4016086" cy="4525963"/>
          </a:xfrm>
        </p:spPr>
        <p:txBody>
          <a:bodyPr>
            <a:normAutofit fontScale="70000" lnSpcReduction="20000"/>
          </a:bodyPr>
          <a:lstStyle/>
          <a:p>
            <a:r>
              <a:rPr lang="en-US" sz="2800" dirty="0" smtClean="0"/>
              <a:t>Discovered Carbon Dioxide from acidic solutions</a:t>
            </a:r>
          </a:p>
          <a:p>
            <a:r>
              <a:rPr lang="en-US" sz="2800" dirty="0" smtClean="0"/>
              <a:t>Discovered Specific Heat </a:t>
            </a:r>
          </a:p>
          <a:p>
            <a:r>
              <a:rPr lang="en-US" sz="2800" dirty="0" smtClean="0"/>
              <a:t>Heat can transfer without temperature change (e.g. water (l) and water (s) coexist at 32F)</a:t>
            </a:r>
          </a:p>
          <a:p>
            <a:r>
              <a:rPr lang="en-US" sz="2800" dirty="0" smtClean="0"/>
              <a:t>Theories later lead to Watt’s steam engine</a:t>
            </a:r>
          </a:p>
          <a:p>
            <a:r>
              <a:rPr lang="en-US" sz="2800" dirty="0" smtClean="0"/>
              <a:t>Discovered that boiling points and freezing points are different depending on substances</a:t>
            </a:r>
          </a:p>
          <a:p>
            <a:endParaRPr lang="en-US" dirty="0"/>
          </a:p>
        </p:txBody>
      </p:sp>
      <p:pic>
        <p:nvPicPr>
          <p:cNvPr id="3074" name="Picture 2" descr="http://upload.wikimedia.org/wikipedia/commons/thumb/3/34/Phase-diag2.svg/250px-Phase-diag2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286" y="2389127"/>
            <a:ext cx="4557416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3286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Important Discoveries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6" y="2242656"/>
            <a:ext cx="7662864" cy="240554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Air – more than one gas (Cavendish)</a:t>
            </a:r>
          </a:p>
          <a:p>
            <a:r>
              <a:rPr lang="en-US" dirty="0" smtClean="0"/>
              <a:t>Oxygen – source of rusting (Priestly)</a:t>
            </a:r>
          </a:p>
          <a:p>
            <a:r>
              <a:rPr lang="en-US" dirty="0" smtClean="0"/>
              <a:t>Ventilation and circulatory systems (Hales)</a:t>
            </a:r>
          </a:p>
          <a:p>
            <a:r>
              <a:rPr lang="en-US" dirty="0" smtClean="0"/>
              <a:t>Evaporation properties (Cullen)</a:t>
            </a:r>
          </a:p>
          <a:p>
            <a:r>
              <a:rPr lang="en-US" dirty="0" smtClean="0"/>
              <a:t>Dissolving and solutions (Bergman)</a:t>
            </a:r>
            <a:endParaRPr lang="en-US" dirty="0"/>
          </a:p>
        </p:txBody>
      </p:sp>
      <p:pic>
        <p:nvPicPr>
          <p:cNvPr id="4098" name="Picture 2" descr="http://elearning.stkc.go.th/lms/html/earth_science/LOcanada7/701/images/7_1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495800"/>
            <a:ext cx="22098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ventilation syste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363" y="4648200"/>
            <a:ext cx="2529391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File:3D model hydrogen bonds in water.sv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495800"/>
            <a:ext cx="2209800" cy="2193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35016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52329"/>
            <a:ext cx="7520940" cy="548640"/>
          </a:xfrm>
        </p:spPr>
        <p:txBody>
          <a:bodyPr/>
          <a:lstStyle/>
          <a:p>
            <a:r>
              <a:rPr lang="en-US" dirty="0" smtClean="0"/>
              <a:t>Scientific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2281" y="2302905"/>
            <a:ext cx="3972422" cy="4282661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Increased curiosity of the natural world because of the enlightenment</a:t>
            </a:r>
          </a:p>
          <a:p>
            <a:pPr>
              <a:buFont typeface="Arial"/>
              <a:buChar char="•"/>
            </a:pPr>
            <a:r>
              <a:rPr lang="en-US" dirty="0" smtClean="0"/>
              <a:t>Areas of science began to question previous scientific discoveries</a:t>
            </a:r>
          </a:p>
          <a:p>
            <a:pPr>
              <a:buFont typeface="Arial"/>
              <a:buChar char="•"/>
            </a:pPr>
            <a:r>
              <a:rPr lang="en-US" dirty="0" smtClean="0"/>
              <a:t>Established the Scientific Method to establish the proper means to examine and understand </a:t>
            </a:r>
          </a:p>
          <a:p>
            <a:pPr>
              <a:buFont typeface="Arial"/>
              <a:buChar char="•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441999"/>
            <a:ext cx="4972281" cy="4143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914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Galileo Galilei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1477603"/>
            <a:ext cx="7662864" cy="3267169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Made contributions to the law of motion</a:t>
            </a:r>
          </a:p>
          <a:p>
            <a:pPr lvl="1"/>
            <a:r>
              <a:rPr lang="en-US" b="1" dirty="0" smtClean="0">
                <a:solidFill>
                  <a:schemeClr val="tx1"/>
                </a:solidFill>
              </a:rPr>
              <a:t>Came up with the basic idea of Newton’s 1</a:t>
            </a:r>
            <a:r>
              <a:rPr lang="en-US" b="1" baseline="30000" dirty="0" smtClean="0">
                <a:solidFill>
                  <a:schemeClr val="tx1"/>
                </a:solidFill>
              </a:rPr>
              <a:t>st</a:t>
            </a:r>
            <a:r>
              <a:rPr lang="en-US" b="1" dirty="0" smtClean="0">
                <a:solidFill>
                  <a:schemeClr val="tx1"/>
                </a:solidFill>
              </a:rPr>
              <a:t> law</a:t>
            </a:r>
          </a:p>
          <a:p>
            <a:pPr lvl="1"/>
            <a:r>
              <a:rPr lang="en-US" b="1" dirty="0" smtClean="0">
                <a:solidFill>
                  <a:schemeClr val="tx1"/>
                </a:solidFill>
              </a:rPr>
              <a:t>Discovered the Law of Inertia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Heavily Supported Copernicus and the Heliocentric belief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galileo_susterman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368" y="3536770"/>
            <a:ext cx="2977481" cy="3160808"/>
          </a:xfrm>
          <a:prstGeom prst="rect">
            <a:avLst/>
          </a:prstGeom>
        </p:spPr>
      </p:pic>
      <p:pic>
        <p:nvPicPr>
          <p:cNvPr id="5" name="Picture 4" descr="suncenter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512" y="3350473"/>
            <a:ext cx="3863101" cy="3223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768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Sir Isaac Newton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4953000" cy="4525963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Invented Calculus</a:t>
            </a:r>
          </a:p>
          <a:p>
            <a:r>
              <a:rPr lang="en-US" sz="2400" b="1" dirty="0" smtClean="0">
                <a:solidFill>
                  <a:srgbClr val="000000"/>
                </a:solidFill>
              </a:rPr>
              <a:t>Wrote </a:t>
            </a:r>
            <a:r>
              <a:rPr lang="en-US" sz="2400" b="1" dirty="0">
                <a:solidFill>
                  <a:srgbClr val="000000"/>
                </a:solidFill>
              </a:rPr>
              <a:t>principia in 1686</a:t>
            </a:r>
            <a:r>
              <a:rPr lang="en-US" sz="2400" b="1" dirty="0" smtClean="0">
                <a:solidFill>
                  <a:srgbClr val="000000"/>
                </a:solidFill>
              </a:rPr>
              <a:t> </a:t>
            </a:r>
          </a:p>
          <a:p>
            <a:pPr lvl="2"/>
            <a:r>
              <a:rPr lang="en-US" b="1" dirty="0" smtClean="0">
                <a:solidFill>
                  <a:srgbClr val="000000"/>
                </a:solidFill>
              </a:rPr>
              <a:t>Explains gravitational law</a:t>
            </a:r>
          </a:p>
          <a:p>
            <a:pPr lvl="2"/>
            <a:r>
              <a:rPr lang="en-US" b="1" dirty="0" smtClean="0">
                <a:solidFill>
                  <a:srgbClr val="000000"/>
                </a:solidFill>
              </a:rPr>
              <a:t>Includes ideas from Copernicus, Galileo, Kepler</a:t>
            </a:r>
          </a:p>
          <a:p>
            <a:r>
              <a:rPr lang="en-US" sz="2400" b="1" dirty="0" smtClean="0">
                <a:solidFill>
                  <a:srgbClr val="000000"/>
                </a:solidFill>
              </a:rPr>
              <a:t>Only scientist to buried in Westminster Abbey</a:t>
            </a:r>
          </a:p>
        </p:txBody>
      </p:sp>
      <p:pic>
        <p:nvPicPr>
          <p:cNvPr id="4" name="Picture 3" descr="Principia_newt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1905000"/>
            <a:ext cx="2819399" cy="4059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993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Laws Of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1.</a:t>
            </a:r>
            <a:r>
              <a:rPr lang="en-US" b="1" dirty="0">
                <a:solidFill>
                  <a:srgbClr val="000000"/>
                </a:solidFill>
              </a:rPr>
              <a:t> Every object continues in a state of rest or uniform motion in a straight line unless deflected by a force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2. </a:t>
            </a:r>
            <a:r>
              <a:rPr lang="en-US" b="1" dirty="0">
                <a:solidFill>
                  <a:srgbClr val="000000"/>
                </a:solidFill>
              </a:rPr>
              <a:t>The rate of change of motion of an object is proportional to the force acting on it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3. Every action has an equal reaction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539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Study </a:t>
            </a:r>
            <a:r>
              <a:rPr lang="en-US" b="1" dirty="0">
                <a:solidFill>
                  <a:srgbClr val="000000"/>
                </a:solidFill>
              </a:rPr>
              <a:t>of sight and the behavior of light</a:t>
            </a:r>
            <a:r>
              <a:rPr lang="en-US" b="1" dirty="0" smtClean="0">
                <a:solidFill>
                  <a:srgbClr val="000000"/>
                </a:solidFill>
                <a:effectLst/>
              </a:rPr>
              <a:t> </a:t>
            </a:r>
          </a:p>
          <a:p>
            <a:pPr lvl="1"/>
            <a:r>
              <a:rPr lang="en-US" b="1" dirty="0">
                <a:solidFill>
                  <a:srgbClr val="000000"/>
                </a:solidFill>
              </a:rPr>
              <a:t>Psychological </a:t>
            </a:r>
            <a:r>
              <a:rPr lang="en-US" b="1" dirty="0" smtClean="0">
                <a:solidFill>
                  <a:srgbClr val="000000"/>
                </a:solidFill>
              </a:rPr>
              <a:t>optics: </a:t>
            </a:r>
            <a:r>
              <a:rPr lang="en-US" b="1" dirty="0">
                <a:solidFill>
                  <a:srgbClr val="000000"/>
                </a:solidFill>
              </a:rPr>
              <a:t>pertains to the role of light in </a:t>
            </a:r>
            <a:r>
              <a:rPr lang="en-US" b="1" dirty="0" smtClean="0">
                <a:solidFill>
                  <a:srgbClr val="000000"/>
                </a:solidFill>
              </a:rPr>
              <a:t>vision</a:t>
            </a:r>
          </a:p>
          <a:p>
            <a:pPr lvl="1"/>
            <a:r>
              <a:rPr lang="en-US" b="1" dirty="0" smtClean="0">
                <a:solidFill>
                  <a:srgbClr val="000000"/>
                </a:solidFill>
              </a:rPr>
              <a:t>Geometrical optics: </a:t>
            </a:r>
            <a:r>
              <a:rPr lang="en-US" b="1" dirty="0">
                <a:solidFill>
                  <a:srgbClr val="000000"/>
                </a:solidFill>
              </a:rPr>
              <a:t>deals with the properties of reflection and refraction of </a:t>
            </a:r>
            <a:r>
              <a:rPr lang="en-US" b="1" dirty="0" smtClean="0">
                <a:solidFill>
                  <a:srgbClr val="000000"/>
                </a:solidFill>
              </a:rPr>
              <a:t>light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Pioneers of Optics</a:t>
            </a:r>
          </a:p>
          <a:p>
            <a:pPr lvl="1"/>
            <a:r>
              <a:rPr lang="en-US" b="1" dirty="0" err="1" smtClean="0">
                <a:solidFill>
                  <a:srgbClr val="000000"/>
                </a:solidFill>
              </a:rPr>
              <a:t>Willbrod</a:t>
            </a:r>
            <a:r>
              <a:rPr lang="en-US" b="1" dirty="0" smtClean="0">
                <a:solidFill>
                  <a:srgbClr val="000000"/>
                </a:solidFill>
              </a:rPr>
              <a:t> Snell</a:t>
            </a:r>
          </a:p>
          <a:p>
            <a:pPr lvl="1"/>
            <a:r>
              <a:rPr lang="en-US" b="1" dirty="0" smtClean="0">
                <a:solidFill>
                  <a:srgbClr val="000000"/>
                </a:solidFill>
              </a:rPr>
              <a:t>Galileo </a:t>
            </a:r>
            <a:r>
              <a:rPr lang="en-US" b="1" dirty="0" err="1" smtClean="0">
                <a:solidFill>
                  <a:srgbClr val="000000"/>
                </a:solidFill>
              </a:rPr>
              <a:t>Galilei</a:t>
            </a:r>
            <a:endParaRPr lang="en-US" b="1" dirty="0">
              <a:solidFill>
                <a:srgbClr val="000000"/>
              </a:solidFill>
            </a:endParaRPr>
          </a:p>
        </p:txBody>
      </p:sp>
      <p:pic>
        <p:nvPicPr>
          <p:cNvPr id="4" name="Picture 3" descr="light_dispersion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2787" y="4363720"/>
            <a:ext cx="4269980" cy="2091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250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Willbrod</a:t>
            </a:r>
            <a:r>
              <a:rPr lang="en-US" dirty="0" smtClean="0"/>
              <a:t> Snell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Mathematician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Contributed to the development of Physics</a:t>
            </a:r>
          </a:p>
          <a:p>
            <a:pPr lvl="1"/>
            <a:r>
              <a:rPr lang="en-US" b="1" dirty="0" smtClean="0">
                <a:solidFill>
                  <a:srgbClr val="000000"/>
                </a:solidFill>
              </a:rPr>
              <a:t>Law of Refraction (Snell's Law)</a:t>
            </a:r>
          </a:p>
        </p:txBody>
      </p:sp>
      <p:pic>
        <p:nvPicPr>
          <p:cNvPr id="4" name="Picture 3" descr="4205-050-0CBC723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36" y="4438316"/>
            <a:ext cx="2617981" cy="1884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43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Microscope</a:t>
            </a:r>
          </a:p>
          <a:p>
            <a:pPr lvl="1"/>
            <a:r>
              <a:rPr lang="en-US" dirty="0" smtClean="0"/>
              <a:t> was first invented in 1590</a:t>
            </a:r>
          </a:p>
          <a:p>
            <a:pPr lvl="1"/>
            <a:r>
              <a:rPr lang="en-US" dirty="0" smtClean="0"/>
              <a:t>became famous when Galileo invented the compound microscope in 1625</a:t>
            </a:r>
          </a:p>
          <a:p>
            <a:r>
              <a:rPr lang="en-US" dirty="0" smtClean="0"/>
              <a:t>Telescope</a:t>
            </a:r>
          </a:p>
          <a:p>
            <a:pPr lvl="1"/>
            <a:r>
              <a:rPr lang="en-US" dirty="0" smtClean="0"/>
              <a:t>Galileo creates 1 and ½ inch lens telescope</a:t>
            </a:r>
          </a:p>
          <a:p>
            <a:endParaRPr lang="en-US" dirty="0"/>
          </a:p>
        </p:txBody>
      </p:sp>
      <p:pic>
        <p:nvPicPr>
          <p:cNvPr id="4" name="Picture 3" descr="AAAAgalileo_telescop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789" y="526889"/>
            <a:ext cx="2104850" cy="2940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238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Chemistry Before the 18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229146"/>
            <a:ext cx="7662864" cy="3267169"/>
          </a:xfrm>
        </p:spPr>
        <p:txBody>
          <a:bodyPr/>
          <a:lstStyle/>
          <a:p>
            <a:r>
              <a:rPr lang="en-US" dirty="0" smtClean="0"/>
              <a:t>Alchemy – converting materials to gold</a:t>
            </a:r>
          </a:p>
          <a:p>
            <a:r>
              <a:rPr lang="en-US" dirty="0" smtClean="0"/>
              <a:t>Essentially an art</a:t>
            </a:r>
          </a:p>
          <a:p>
            <a:r>
              <a:rPr lang="en-US" dirty="0" smtClean="0"/>
              <a:t>Poisons and antidotes</a:t>
            </a:r>
          </a:p>
          <a:p>
            <a:r>
              <a:rPr lang="en-US" dirty="0" smtClean="0"/>
              <a:t>Incendiary weaponry</a:t>
            </a:r>
          </a:p>
        </p:txBody>
      </p:sp>
      <p:pic>
        <p:nvPicPr>
          <p:cNvPr id="1026" name="Picture 2" descr="http://www.greece.org/romiosini/gr_fir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4512331"/>
            <a:ext cx="4623175" cy="2345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ile:JosephWright-Alchemist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0598" y="3161334"/>
            <a:ext cx="2882041" cy="3696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482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Chemical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1949932"/>
            <a:ext cx="7662864" cy="3267169"/>
          </a:xfrm>
        </p:spPr>
        <p:txBody>
          <a:bodyPr>
            <a:normAutofit/>
          </a:bodyPr>
          <a:lstStyle/>
          <a:p>
            <a:r>
              <a:rPr lang="en-US" dirty="0" smtClean="0"/>
              <a:t>Quantification</a:t>
            </a:r>
          </a:p>
          <a:p>
            <a:r>
              <a:rPr lang="en-US" dirty="0" smtClean="0"/>
              <a:t>Lavoisier’s matter conservation </a:t>
            </a:r>
          </a:p>
          <a:p>
            <a:r>
              <a:rPr lang="en-US" dirty="0" smtClean="0"/>
              <a:t>Combustion Theories/Gunpowder</a:t>
            </a:r>
            <a:endParaRPr lang="en-US" dirty="0"/>
          </a:p>
        </p:txBody>
      </p:sp>
      <p:pic>
        <p:nvPicPr>
          <p:cNvPr id="2050" name="Picture 2" descr="http://www.mikeblaber.org/oldwine/chm1045/notes/Stoich/Equation/coeff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391003"/>
            <a:ext cx="3457575" cy="253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52400" y="5861994"/>
            <a:ext cx="8915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/>
              <a:t>4 KNO</a:t>
            </a:r>
            <a:r>
              <a:rPr lang="pt-BR" sz="2800" baseline="-25000" dirty="0"/>
              <a:t>3</a:t>
            </a:r>
            <a:r>
              <a:rPr lang="pt-BR" sz="2800" dirty="0"/>
              <a:t> + C</a:t>
            </a:r>
            <a:r>
              <a:rPr lang="pt-BR" sz="2800" baseline="-25000" dirty="0"/>
              <a:t>7</a:t>
            </a:r>
            <a:r>
              <a:rPr lang="pt-BR" sz="2800" dirty="0"/>
              <a:t>H</a:t>
            </a:r>
            <a:r>
              <a:rPr lang="pt-BR" sz="2800" baseline="-25000" dirty="0"/>
              <a:t>4</a:t>
            </a:r>
            <a:r>
              <a:rPr lang="pt-BR" sz="2800" dirty="0"/>
              <a:t>O + 2 S —&gt; 2 K</a:t>
            </a:r>
            <a:r>
              <a:rPr lang="pt-BR" sz="2800" baseline="-25000" dirty="0"/>
              <a:t>2</a:t>
            </a:r>
            <a:r>
              <a:rPr lang="pt-BR" sz="2800" dirty="0"/>
              <a:t>S + 4 CO</a:t>
            </a:r>
            <a:r>
              <a:rPr lang="pt-BR" sz="2800" baseline="-25000" dirty="0"/>
              <a:t>2</a:t>
            </a:r>
            <a:r>
              <a:rPr lang="pt-BR" sz="2800" dirty="0"/>
              <a:t> + 3 CO + 2 H</a:t>
            </a:r>
            <a:r>
              <a:rPr lang="pt-BR" sz="2800" baseline="-25000" dirty="0"/>
              <a:t>2</a:t>
            </a:r>
            <a:r>
              <a:rPr lang="pt-BR" sz="2800" dirty="0"/>
              <a:t>O + 2 N</a:t>
            </a:r>
            <a:r>
              <a:rPr lang="pt-BR" sz="2800" baseline="-25000" dirty="0"/>
              <a:t>2</a:t>
            </a:r>
            <a:endParaRPr lang="en-US" sz="2800" dirty="0"/>
          </a:p>
        </p:txBody>
      </p:sp>
      <p:pic>
        <p:nvPicPr>
          <p:cNvPr id="2052" name="Picture 4" descr="http://www.elcosh.org/record/document/494/image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996" y="2877624"/>
            <a:ext cx="2133600" cy="260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96218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2</TotalTime>
  <Words>529</Words>
  <Application>Microsoft Office PowerPoint</Application>
  <PresentationFormat>On-screen Show (4:3)</PresentationFormat>
  <Paragraphs>106</Paragraphs>
  <Slides>13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Genesis</vt:lpstr>
      <vt:lpstr>Physics In Europe</vt:lpstr>
      <vt:lpstr>Galileo Galilei</vt:lpstr>
      <vt:lpstr>Sir Isaac Newton</vt:lpstr>
      <vt:lpstr>Three Laws Of Motion</vt:lpstr>
      <vt:lpstr>Optics</vt:lpstr>
      <vt:lpstr>Willbrod Snell</vt:lpstr>
      <vt:lpstr>Inventions</vt:lpstr>
      <vt:lpstr>Chemistry Before the 18th Century</vt:lpstr>
      <vt:lpstr>The Chemical Revolution</vt:lpstr>
      <vt:lpstr>Antoine Lavoisier (Fra.)</vt:lpstr>
      <vt:lpstr>Joseph Black (Sco.)</vt:lpstr>
      <vt:lpstr>Other Important Discoveries</vt:lpstr>
      <vt:lpstr>Scientific Revolution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In Europe</dc:title>
  <dc:creator>STEPHEN G FORESTA</dc:creator>
  <cp:lastModifiedBy>Local User</cp:lastModifiedBy>
  <cp:revision>2</cp:revision>
  <dcterms:created xsi:type="dcterms:W3CDTF">2011-11-15T03:30:09Z</dcterms:created>
  <dcterms:modified xsi:type="dcterms:W3CDTF">2011-11-16T18:28:33Z</dcterms:modified>
</cp:coreProperties>
</file>